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D985B-D88B-442F-BC08-3FD2E68F8749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51053-F4B3-48E6-AED4-9DE03B99B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09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sin²</a:t>
            </a:r>
            <a:r>
              <a:rPr lang="el-GR" altLang="en-US" smtClean="0"/>
              <a:t>θ</a:t>
            </a: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EB3F81-0C9F-4418-BC39-E6B34878AA0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42CE-23D4-4E72-83E8-F1637413D90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CD7B-075E-4347-8AC5-AD8B80FA6F3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95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BAA8-4DD2-40BE-8EDE-BB158D65239D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14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6D36-61CA-454D-B897-ACA05B1DC992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80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BFCC7-559B-4DDB-8E04-C690202B5F0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F0B43-2166-4A2B-A0EE-D45EA1FC297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07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B002-9DC6-4284-9F1F-C5D40CB0A573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66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CFC4-7BAD-4EA8-A62C-BA92B6B56F4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6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5963-7E3E-408E-BF22-B8D48B6DAC32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9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126F-4BBB-4E45-980E-5C585EEB8D46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31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0544-BAB7-4958-99BE-C17E755569F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14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6541-9198-4655-A59E-3DC5EDCB611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718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D04D-28AC-4EA9-B42D-0E619DC51A7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246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7271E-E47C-4300-9F83-5E204B2F2CE2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84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294558-1DA6-416B-AAF9-1452427738A8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912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8534400" cy="1927225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>INTRODUCTION TO </a:t>
            </a:r>
            <a:r>
              <a:rPr lang="en-US" altLang="en-US" dirty="0" smtClean="0"/>
              <a:t>TRIGONOMETRY</a:t>
            </a: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2202873" y="2743200"/>
            <a:ext cx="48006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latin typeface="Arial" pitchFamily="34" charset="0"/>
              </a:rPr>
              <a:t>Module </a:t>
            </a:r>
            <a:r>
              <a:rPr lang="en-US" altLang="en-US" sz="4000" dirty="0" smtClean="0">
                <a:latin typeface="Arial" pitchFamily="34" charset="0"/>
              </a:rPr>
              <a:t>3 </a:t>
            </a:r>
            <a:r>
              <a:rPr lang="en-US" altLang="en-US" sz="4000" dirty="0">
                <a:latin typeface="Arial" pitchFamily="34" charset="0"/>
              </a:rPr>
              <a:t>of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latin typeface="Arial" pitchFamily="34" charset="0"/>
              </a:rPr>
              <a:t>  </a:t>
            </a:r>
            <a:r>
              <a:rPr lang="en-US" altLang="en-US" sz="3600" dirty="0" err="1" smtClean="0">
                <a:latin typeface="Arial" pitchFamily="34" charset="0"/>
              </a:rPr>
              <a:t>Ratna</a:t>
            </a:r>
            <a:r>
              <a:rPr lang="en-US" altLang="en-US" sz="3600" dirty="0" smtClean="0">
                <a:latin typeface="Arial" pitchFamily="34" charset="0"/>
              </a:rPr>
              <a:t> </a:t>
            </a:r>
            <a:r>
              <a:rPr lang="en-US" altLang="en-US" sz="3600" dirty="0">
                <a:latin typeface="Arial" pitchFamily="34" charset="0"/>
              </a:rPr>
              <a:t>Rathor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" pitchFamily="34" charset="0"/>
              </a:rPr>
              <a:t>AECS 2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" pitchFamily="34" charset="0"/>
              </a:rPr>
              <a:t>Mumbai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5752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525963"/>
          </a:xfrm>
        </p:spPr>
        <p:txBody>
          <a:bodyPr/>
          <a:lstStyle/>
          <a:p>
            <a:pPr marL="0" indent="0" algn="ctr" eaLnBrk="1" hangingPunct="1">
              <a:buFont typeface="Arial" pitchFamily="34" charset="0"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           </a:t>
            </a:r>
          </a:p>
          <a:p>
            <a:pPr marL="0" indent="0" algn="ctr" eaLnBrk="1" hangingPunct="1">
              <a:buFont typeface="Arial" pitchFamily="34" charset="0"/>
              <a:buNone/>
            </a:pPr>
            <a:endParaRPr lang="en-US" altLang="en-US" sz="54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altLang="en-US" sz="6600" b="1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Trigonometric </a:t>
            </a:r>
            <a:r>
              <a:rPr lang="en-US" altLang="en-US" sz="6600" b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Identities</a:t>
            </a:r>
            <a:endParaRPr lang="en-US" altLang="en-US" sz="4400" b="1" dirty="0">
              <a:solidFill>
                <a:schemeClr val="bg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91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9990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en-US" sz="2800" b="1" dirty="0">
                <a:solidFill>
                  <a:schemeClr val="bg2">
                    <a:lumMod val="50000"/>
                  </a:schemeClr>
                </a:solidFill>
              </a:rPr>
              <a:t>Trigonometric </a:t>
            </a:r>
            <a:r>
              <a:rPr lang="en-US" altLang="en-US" sz="2800" b="1" dirty="0" smtClean="0">
                <a:solidFill>
                  <a:schemeClr val="bg2">
                    <a:lumMod val="50000"/>
                  </a:schemeClr>
                </a:solidFill>
              </a:rPr>
              <a:t>Identities – Definition </a:t>
            </a:r>
            <a:endParaRPr lang="en-US" altLang="en-US" sz="2800" dirty="0" smtClean="0"/>
          </a:p>
          <a:p>
            <a:pPr>
              <a:buNone/>
            </a:pPr>
            <a:endParaRPr lang="en-US" altLang="en-US" sz="2800" dirty="0"/>
          </a:p>
          <a:p>
            <a:pPr algn="just">
              <a:buNone/>
            </a:pPr>
            <a:r>
              <a:rPr lang="en-US" altLang="en-US" sz="2800" dirty="0" smtClean="0"/>
              <a:t>   An </a:t>
            </a:r>
            <a:r>
              <a:rPr lang="en-US" altLang="en-US" sz="2800" dirty="0"/>
              <a:t>equation involving trigonometric ratios of an angle </a:t>
            </a:r>
            <a:r>
              <a:rPr lang="az-Cyrl-AZ" altLang="en-US" sz="2800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Ө</a:t>
            </a:r>
            <a:r>
              <a:rPr lang="en-US" altLang="en-US" sz="2800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is said to be a </a:t>
            </a:r>
            <a:r>
              <a:rPr lang="en-US" altLang="en-US" sz="28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trigonometric identity </a:t>
            </a:r>
            <a:r>
              <a:rPr lang="en-US" altLang="en-US" sz="2800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,if the LHS of the equation = RHS of the equation for all values of </a:t>
            </a:r>
            <a:r>
              <a:rPr lang="az-Cyrl-AZ" altLang="en-US" sz="2800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Ө</a:t>
            </a:r>
            <a:r>
              <a:rPr lang="en-US" altLang="en-US" sz="2800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.</a:t>
            </a:r>
            <a:endParaRPr lang="en-US" altLang="en-US" sz="2800" dirty="0"/>
          </a:p>
          <a:p>
            <a:pPr eaLnBrk="1" hangingPunct="1">
              <a:buFontTx/>
              <a:buNone/>
            </a:pPr>
            <a:endParaRPr lang="en-US" alt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7880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6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32" y="5105398"/>
            <a:ext cx="3143964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61" y="1205345"/>
            <a:ext cx="71628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58169"/>
            <a:ext cx="2906713" cy="2970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90784" y="3034115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855928"/>
            <a:ext cx="67715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DBF5F9">
                    <a:lumMod val="50000"/>
                  </a:srgbClr>
                </a:solidFill>
              </a:rPr>
              <a:t>Trigonometric Identities – Derivation</a:t>
            </a:r>
            <a:endParaRPr lang="en-US" altLang="en-US" sz="28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96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32423" y="1728767"/>
                <a:ext cx="6763971" cy="495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On dividing the first identity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𝐶𝑜𝑠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Ɵ, 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𝑤𝑒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𝑔𝑒𝑡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423" y="1728767"/>
                <a:ext cx="6763971" cy="495713"/>
              </a:xfrm>
              <a:prstGeom prst="rect">
                <a:avLst/>
              </a:prstGeom>
              <a:blipFill rotWithShape="1">
                <a:blip r:embed="rId3"/>
                <a:stretch>
                  <a:fillRect l="-1351" t="-2469" b="-28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65044" y="1142999"/>
                <a:ext cx="6731350" cy="4957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  <m:t>𝑪𝒐𝒔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el-GR" sz="2400" b="1" i="1">
                        <a:solidFill>
                          <a:srgbClr val="0F6FC6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𝜽</m:t>
                    </m:r>
                    <m:r>
                      <a:rPr lang="en-US" sz="2400" b="1" i="1">
                        <a:solidFill>
                          <a:srgbClr val="0F6FC6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b="1" i="1">
                        <a:solidFill>
                          <a:srgbClr val="0F6FC6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𝑺𝒊𝒏</m:t>
                    </m:r>
                    <m:r>
                      <a:rPr lang="en-US" sz="2400" b="1" i="1">
                        <a:solidFill>
                          <a:srgbClr val="0F6FC6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²</m:t>
                    </m:r>
                    <m:r>
                      <a:rPr lang="el-GR" sz="2400" b="1" i="1">
                        <a:solidFill>
                          <a:srgbClr val="0F6FC6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𝜽</m:t>
                    </m:r>
                  </m:oMath>
                </a14:m>
                <a:r>
                  <a:rPr lang="en-US" sz="2400" b="1" dirty="0">
                    <a:solidFill>
                      <a:srgbClr val="0F6FC6">
                        <a:lumMod val="75000"/>
                      </a:srgbClr>
                    </a:solidFill>
                    <a:latin typeface="Calibri"/>
                  </a:rPr>
                  <a:t> = 1			( 0</a:t>
                </a:r>
                <a:r>
                  <a:rPr lang="en-US" sz="2400" b="1" dirty="0">
                    <a:solidFill>
                      <a:srgbClr val="0F6FC6">
                        <a:lumMod val="75000"/>
                      </a:srgbClr>
                    </a:solidFill>
                    <a:latin typeface="Cambria Math"/>
                    <a:ea typeface="Cambria Math"/>
                  </a:rPr>
                  <a:t>°</a:t>
                </a:r>
                <a:r>
                  <a:rPr lang="en-US" sz="2400" b="1" dirty="0">
                    <a:solidFill>
                      <a:srgbClr val="0F6FC6">
                        <a:lumMod val="75000"/>
                      </a:srgbClr>
                    </a:solidFill>
                    <a:latin typeface="Calibri"/>
                  </a:rPr>
                  <a:t> ≤ </a:t>
                </a:r>
                <a:r>
                  <a:rPr lang="en-US" sz="2400" b="1" dirty="0">
                    <a:solidFill>
                      <a:srgbClr val="0F6FC6">
                        <a:lumMod val="75000"/>
                      </a:srgbClr>
                    </a:solidFill>
                    <a:latin typeface="Cambria Math"/>
                    <a:ea typeface="Cambria Math"/>
                  </a:rPr>
                  <a:t>Ɵ </a:t>
                </a:r>
                <a:r>
                  <a:rPr lang="en-US" sz="2400" b="1" dirty="0">
                    <a:solidFill>
                      <a:srgbClr val="0F6FC6">
                        <a:lumMod val="75000"/>
                      </a:srgbClr>
                    </a:solidFill>
                  </a:rPr>
                  <a:t>≤ </a:t>
                </a:r>
                <a:r>
                  <a:rPr lang="en-US" sz="2400" b="1" dirty="0">
                    <a:solidFill>
                      <a:srgbClr val="0F6FC6">
                        <a:lumMod val="75000"/>
                      </a:srgbClr>
                    </a:solidFill>
                    <a:latin typeface="Cambria Math"/>
                    <a:ea typeface="Cambria Math"/>
                  </a:rPr>
                  <a:t>90°)</a:t>
                </a:r>
                <a:r>
                  <a:rPr lang="en-US" sz="2400" b="1" dirty="0">
                    <a:solidFill>
                      <a:srgbClr val="0F6FC6">
                        <a:lumMod val="75000"/>
                      </a:srgbClr>
                    </a:solidFill>
                    <a:latin typeface="Calibri"/>
                  </a:rPr>
                  <a:t>	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044" y="1142999"/>
                <a:ext cx="6731350" cy="495713"/>
              </a:xfrm>
              <a:prstGeom prst="rect">
                <a:avLst/>
              </a:prstGeom>
              <a:blipFill rotWithShape="1">
                <a:blip r:embed="rId4"/>
                <a:stretch>
                  <a:fillRect t="-3659" b="-26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97664" y="2286000"/>
                <a:ext cx="6698729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F6FC6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2400" b="1" i="1">
                        <a:solidFill>
                          <a:srgbClr val="0F6FC6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b="1" i="1">
                        <a:solidFill>
                          <a:srgbClr val="0F6FC6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𝑻𝒂𝒏</m:t>
                    </m:r>
                    <m:r>
                      <a:rPr lang="en-US" sz="2400" b="1" i="1">
                        <a:solidFill>
                          <a:srgbClr val="0F6FC6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²</m:t>
                    </m:r>
                    <m:r>
                      <a:rPr lang="el-GR" sz="2400" b="1" i="1">
                        <a:solidFill>
                          <a:srgbClr val="0F6FC6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𝜽</m:t>
                    </m:r>
                  </m:oMath>
                </a14:m>
                <a:r>
                  <a:rPr lang="en-US" sz="2400" b="1" dirty="0">
                    <a:solidFill>
                      <a:srgbClr val="0F6FC6">
                        <a:lumMod val="75000"/>
                      </a:srgbClr>
                    </a:solidFill>
                    <a:latin typeface="Calibri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  <m:t>𝑺𝒆𝒄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el-GR" sz="2400" b="1" i="1">
                        <a:solidFill>
                          <a:srgbClr val="0F6FC6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𝜽</m:t>
                    </m:r>
                  </m:oMath>
                </a14:m>
                <a:r>
                  <a:rPr lang="en-US" sz="2400" b="1" dirty="0">
                    <a:solidFill>
                      <a:srgbClr val="0F6FC6">
                        <a:lumMod val="75000"/>
                      </a:srgbClr>
                    </a:solidFill>
                    <a:latin typeface="Calibri"/>
                  </a:rPr>
                  <a:t>			( 0° ≤ Ɵ &lt; 90°)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664" y="2286000"/>
                <a:ext cx="6698729" cy="470000"/>
              </a:xfrm>
              <a:prstGeom prst="rect">
                <a:avLst/>
              </a:prstGeom>
              <a:blipFill rotWithShape="1">
                <a:blip r:embed="rId5"/>
                <a:stretch>
                  <a:fillRect l="-273" t="-779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97666" y="3581400"/>
                <a:ext cx="6698728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F6FC6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2400" b="1" i="1">
                        <a:solidFill>
                          <a:srgbClr val="0F6FC6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b="1" i="1">
                        <a:solidFill>
                          <a:srgbClr val="0F6FC6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𝑪𝒐𝒕</m:t>
                    </m:r>
                    <m:r>
                      <a:rPr lang="en-US" sz="2400" b="1" i="1">
                        <a:solidFill>
                          <a:srgbClr val="0F6FC6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²</m:t>
                    </m:r>
                    <m:r>
                      <a:rPr lang="el-GR" sz="2400" b="1" i="1">
                        <a:solidFill>
                          <a:srgbClr val="0F6FC6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𝜽</m:t>
                    </m:r>
                  </m:oMath>
                </a14:m>
                <a:r>
                  <a:rPr lang="en-US" sz="2400" b="1" dirty="0">
                    <a:solidFill>
                      <a:srgbClr val="0F6FC6">
                        <a:lumMod val="75000"/>
                      </a:srgbClr>
                    </a:solidFill>
                    <a:latin typeface="Calibri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  <m:t>𝑪𝒐𝒔𝒆𝒄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F6FC6">
                                <a:lumMod val="75000"/>
                              </a:srgbClr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el-GR" sz="2400" b="1" i="1">
                        <a:solidFill>
                          <a:srgbClr val="0F6FC6">
                            <a:lumMod val="75000"/>
                          </a:srgbClr>
                        </a:solidFill>
                        <a:latin typeface="Cambria Math"/>
                        <a:ea typeface="Cambria Math"/>
                      </a:rPr>
                      <m:t>𝜽</m:t>
                    </m:r>
                  </m:oMath>
                </a14:m>
                <a:r>
                  <a:rPr lang="en-US" sz="2400" b="1" dirty="0">
                    <a:solidFill>
                      <a:srgbClr val="0F6FC6">
                        <a:lumMod val="75000"/>
                      </a:srgbClr>
                    </a:solidFill>
                    <a:latin typeface="Calibri"/>
                  </a:rPr>
                  <a:t>		( 0° &lt; Ɵ ≤ 90°)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666" y="3581400"/>
                <a:ext cx="6698728" cy="470000"/>
              </a:xfrm>
              <a:prstGeom prst="rect">
                <a:avLst/>
              </a:prstGeom>
              <a:blipFill rotWithShape="1">
                <a:blip r:embed="rId6"/>
                <a:stretch>
                  <a:fillRect l="-273" t="-7792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97665" y="2895600"/>
                <a:ext cx="6851129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On dividing the first identity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𝑆𝑖𝑛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Ɵ, 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𝑤𝑒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𝑔𝑒𝑡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665" y="2895600"/>
                <a:ext cx="6851129" cy="470000"/>
              </a:xfrm>
              <a:prstGeom prst="rect">
                <a:avLst/>
              </a:prstGeom>
              <a:blipFill rotWithShape="1">
                <a:blip r:embed="rId7"/>
                <a:stretch>
                  <a:fillRect l="-1423" t="-779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29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4800" b="1" dirty="0">
                <a:solidFill>
                  <a:schemeClr val="bg2">
                    <a:lumMod val="50000"/>
                  </a:schemeClr>
                </a:solidFill>
              </a:rPr>
              <a:t>Basic Trigonometric Identities</a:t>
            </a:r>
          </a:p>
        </p:txBody>
      </p:sp>
      <p:graphicFrame>
        <p:nvGraphicFramePr>
          <p:cNvPr id="24631" name="Group 55"/>
          <p:cNvGraphicFramePr>
            <a:graphicFrameLocks noGrp="1"/>
          </p:cNvGraphicFramePr>
          <p:nvPr>
            <p:ph type="tbl" idx="1"/>
          </p:nvPr>
        </p:nvGraphicFramePr>
        <p:xfrm>
          <a:off x="566738" y="1773238"/>
          <a:ext cx="8001000" cy="4322763"/>
        </p:xfrm>
        <a:graphic>
          <a:graphicData uri="http://schemas.openxmlformats.org/drawingml/2006/table">
            <a:tbl>
              <a:tblPr/>
              <a:tblGrid>
                <a:gridCol w="2938462"/>
                <a:gridCol w="5062538"/>
              </a:tblGrid>
              <a:tr h="76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Basic Identity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Alternative Forms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6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7908" name="Picture 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19400"/>
            <a:ext cx="2590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9" name="Picture 2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038600"/>
            <a:ext cx="2514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0" name="Picture 2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197475"/>
            <a:ext cx="2514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1" name="Picture 2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90800"/>
            <a:ext cx="25765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2" name="Picture 2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2514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3" name="Picture 3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22700"/>
            <a:ext cx="2514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4" name="Picture 3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327525"/>
            <a:ext cx="26479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5" name="Picture 3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956175"/>
            <a:ext cx="25765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6" name="Picture 3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5505450"/>
            <a:ext cx="25003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F0B43-2166-4A2B-A0EE-D45EA1FC2974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756981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65532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(1 </a:t>
            </a: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–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Cos</a:t>
            </a:r>
            <a:r>
              <a:rPr lang="en-US" sz="2800" b="1" u="sng" baseline="30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 A)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Cosec</a:t>
            </a:r>
            <a:r>
              <a:rPr lang="en-US" sz="2800" b="1" u="sng" baseline="30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 A =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</a:t>
            </a:r>
          </a:p>
          <a:p>
            <a:pPr marL="0" indent="0">
              <a:buNone/>
              <a:defRPr/>
            </a:pPr>
            <a:r>
              <a:rPr lang="en-US" sz="2800" dirty="0">
                <a:latin typeface="+mj-lt"/>
              </a:rPr>
              <a:t/>
            </a:r>
            <a:br>
              <a:rPr lang="en-US" sz="2800" dirty="0">
                <a:latin typeface="+mj-lt"/>
              </a:rPr>
            </a:br>
            <a:r>
              <a:rPr lang="en-US" sz="2400" dirty="0">
                <a:latin typeface="+mj-lt"/>
              </a:rPr>
              <a:t>Solution</a:t>
            </a:r>
            <a:r>
              <a:rPr lang="en-US" sz="2400" dirty="0" smtClean="0">
                <a:latin typeface="+mj-lt"/>
              </a:rPr>
              <a:t>:</a:t>
            </a:r>
            <a:r>
              <a:rPr lang="en-US" sz="2400" dirty="0">
                <a:latin typeface="+mj-lt"/>
              </a:rPr>
              <a:t/>
            </a:r>
            <a:br>
              <a:rPr lang="en-US" sz="2400" dirty="0">
                <a:latin typeface="+mj-lt"/>
              </a:rPr>
            </a:br>
            <a:r>
              <a:rPr lang="en-US" sz="2400" dirty="0" smtClean="0">
                <a:latin typeface="+mj-lt"/>
              </a:rPr>
              <a:t>Taking L.H.S.,</a:t>
            </a:r>
          </a:p>
          <a:p>
            <a:pPr marL="0" indent="0">
              <a:buNone/>
              <a:defRPr/>
            </a:pPr>
            <a:r>
              <a:rPr lang="en-US" sz="2400" dirty="0" smtClean="0">
                <a:latin typeface="+mj-lt"/>
              </a:rPr>
              <a:t>(</a:t>
            </a:r>
            <a:r>
              <a:rPr lang="en-US" sz="2400" dirty="0">
                <a:latin typeface="+mj-lt"/>
              </a:rPr>
              <a:t>1 – </a:t>
            </a:r>
            <a:r>
              <a:rPr lang="en-US" sz="2400" dirty="0" smtClean="0">
                <a:latin typeface="+mj-lt"/>
              </a:rPr>
              <a:t>Cos</a:t>
            </a:r>
            <a:r>
              <a:rPr lang="en-US" sz="2400" baseline="30000" dirty="0" smtClean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 A) </a:t>
            </a:r>
            <a:r>
              <a:rPr lang="en-US" sz="2400" dirty="0" smtClean="0">
                <a:latin typeface="+mj-lt"/>
              </a:rPr>
              <a:t>Cosec</a:t>
            </a:r>
            <a:r>
              <a:rPr lang="en-US" sz="2400" baseline="30000" dirty="0" smtClean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 </a:t>
            </a:r>
            <a:r>
              <a:rPr lang="en-US" sz="2400" dirty="0" smtClean="0">
                <a:latin typeface="+mj-lt"/>
              </a:rPr>
              <a:t>A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2400" dirty="0" smtClean="0">
                <a:latin typeface="+mj-lt"/>
              </a:rPr>
              <a:t>= Sin</a:t>
            </a:r>
            <a:r>
              <a:rPr lang="en-US" sz="2400" baseline="30000" dirty="0" smtClean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 </a:t>
            </a:r>
            <a:r>
              <a:rPr lang="en-US" sz="2400" dirty="0" smtClean="0">
                <a:latin typeface="+mj-lt"/>
              </a:rPr>
              <a:t>A Cosec</a:t>
            </a:r>
            <a:r>
              <a:rPr lang="en-US" sz="2400" baseline="30000" dirty="0" smtClean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 A </a:t>
            </a:r>
            <a:r>
              <a:rPr lang="en-US" sz="2400" dirty="0" smtClean="0">
                <a:latin typeface="+mj-lt"/>
              </a:rPr>
              <a:t>    </a:t>
            </a:r>
            <a:r>
              <a:rPr lang="en-US" sz="2400" dirty="0">
                <a:latin typeface="+mj-lt"/>
              </a:rPr>
              <a:t>(∵ 1 – </a:t>
            </a:r>
            <a:r>
              <a:rPr lang="en-US" sz="2400" dirty="0" smtClean="0">
                <a:latin typeface="+mj-lt"/>
              </a:rPr>
              <a:t>Cos</a:t>
            </a:r>
            <a:r>
              <a:rPr lang="en-US" sz="2400" baseline="30000" dirty="0" smtClean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 A = </a:t>
            </a:r>
            <a:r>
              <a:rPr lang="en-US" sz="2400" dirty="0" smtClean="0">
                <a:latin typeface="+mj-lt"/>
              </a:rPr>
              <a:t>Sin</a:t>
            </a:r>
            <a:r>
              <a:rPr lang="en-US" sz="2400" baseline="30000" dirty="0" smtClean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 A)</a:t>
            </a:r>
            <a:br>
              <a:rPr lang="en-US" sz="2400" dirty="0">
                <a:latin typeface="+mj-lt"/>
              </a:rPr>
            </a:br>
            <a:r>
              <a:rPr lang="en-US" sz="2400" dirty="0">
                <a:latin typeface="+mj-lt"/>
              </a:rPr>
              <a:t>= </a:t>
            </a:r>
            <a:r>
              <a:rPr lang="en-US" sz="2400" dirty="0" smtClean="0">
                <a:latin typeface="+mj-lt"/>
              </a:rPr>
              <a:t>(Sin </a:t>
            </a:r>
            <a:r>
              <a:rPr lang="en-US" sz="2400" dirty="0">
                <a:latin typeface="+mj-lt"/>
              </a:rPr>
              <a:t>A </a:t>
            </a:r>
            <a:r>
              <a:rPr lang="en-US" sz="2400" dirty="0" smtClean="0">
                <a:latin typeface="+mj-lt"/>
              </a:rPr>
              <a:t>Cosec </a:t>
            </a:r>
            <a:r>
              <a:rPr lang="en-US" sz="2400" dirty="0">
                <a:latin typeface="+mj-lt"/>
              </a:rPr>
              <a:t>A)</a:t>
            </a:r>
            <a:r>
              <a:rPr lang="en-US" sz="2400" baseline="30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 = (l)</a:t>
            </a:r>
            <a:r>
              <a:rPr lang="en-US" sz="2400" baseline="30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 = 1 </a:t>
            </a:r>
            <a:r>
              <a:rPr lang="en-US" sz="2400" dirty="0" smtClean="0">
                <a:latin typeface="+mj-lt"/>
              </a:rPr>
              <a:t> (∵ Cosec A = 1/ Sin A)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2400" dirty="0" smtClean="0">
                <a:latin typeface="+mj-lt"/>
              </a:rPr>
              <a:t>= </a:t>
            </a:r>
            <a:r>
              <a:rPr lang="en-US" sz="2400" dirty="0">
                <a:latin typeface="+mj-lt"/>
              </a:rPr>
              <a:t>R.H.S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2800" dirty="0">
                <a:latin typeface="+mj-lt"/>
              </a:rPr>
              <a:t> 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Prove that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Prove that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(</a:t>
            </a: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 + Cot</a:t>
            </a:r>
            <a:r>
              <a:rPr lang="en-US" sz="2800" b="1" u="sng" baseline="30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 A) Sin</a:t>
            </a:r>
            <a:r>
              <a:rPr lang="en-US" sz="2800" b="1" u="sng" baseline="30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 A =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</a:t>
            </a: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/>
            </a:r>
            <a:br>
              <a:rPr lang="en-US" sz="2400" b="1" dirty="0" smtClean="0">
                <a:latin typeface="+mj-lt"/>
              </a:rPr>
            </a:br>
            <a:r>
              <a:rPr lang="en-US" sz="2400" dirty="0">
                <a:latin typeface="+mj-lt"/>
              </a:rPr>
              <a:t>Solution:</a:t>
            </a:r>
            <a:br>
              <a:rPr lang="en-US" sz="2400" dirty="0">
                <a:latin typeface="+mj-lt"/>
              </a:rPr>
            </a:br>
            <a:r>
              <a:rPr lang="en-US" sz="2400" dirty="0">
                <a:latin typeface="+mj-lt"/>
              </a:rPr>
              <a:t>Taking L.H.S.,</a:t>
            </a:r>
          </a:p>
          <a:p>
            <a:pPr marL="0" indent="0">
              <a:buNone/>
            </a:pPr>
            <a:r>
              <a:rPr lang="en-US" sz="2400" dirty="0" smtClean="0">
                <a:latin typeface="+mj-lt"/>
              </a:rPr>
              <a:t>(1 + Cot</a:t>
            </a:r>
            <a:r>
              <a:rPr lang="en-US" sz="2400" baseline="30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 A) (Sin</a:t>
            </a:r>
            <a:r>
              <a:rPr lang="en-US" sz="2400" baseline="30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 A)</a:t>
            </a:r>
            <a:br>
              <a:rPr lang="en-US" sz="24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= Cosec</a:t>
            </a:r>
            <a:r>
              <a:rPr lang="en-US" sz="2400" baseline="30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 A Sin</a:t>
            </a:r>
            <a:r>
              <a:rPr lang="en-US" sz="2400" baseline="30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 A     { ∵ 1 + Cot</a:t>
            </a:r>
            <a:r>
              <a:rPr lang="en-US" sz="2400" baseline="30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 A = Cosec</a:t>
            </a:r>
            <a:r>
              <a:rPr lang="en-US" sz="2400" baseline="30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 A}</a:t>
            </a:r>
            <a:br>
              <a:rPr lang="en-US" sz="24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= [Cosec A Sin A]</a:t>
            </a:r>
            <a:r>
              <a:rPr lang="en-US" sz="2400" baseline="30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/>
            </a:r>
            <a:br>
              <a:rPr lang="en-US" sz="24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= (1)</a:t>
            </a:r>
            <a:r>
              <a:rPr lang="en-US" sz="2400" baseline="30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= 1 = R.H.S. ( ∵ Cosec A = 1/ Sin A)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914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8000" b="1" dirty="0">
                <a:solidFill>
                  <a:schemeClr val="bg2">
                    <a:lumMod val="50000"/>
                  </a:schemeClr>
                </a:solidFill>
              </a:rPr>
              <a:t>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70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159</Words>
  <Application>Microsoft Office PowerPoint</Application>
  <PresentationFormat>On-screen Show (4:3)</PresentationFormat>
  <Paragraphs>47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   INTRODUCTION TO TRIGONOMETRY</vt:lpstr>
      <vt:lpstr>PowerPoint Presentation</vt:lpstr>
      <vt:lpstr>PowerPoint Presentation</vt:lpstr>
      <vt:lpstr>PowerPoint Presentation</vt:lpstr>
      <vt:lpstr>PowerPoint Presentation</vt:lpstr>
      <vt:lpstr>Basic Trigonometric Identities</vt:lpstr>
      <vt:lpstr>Prove that</vt:lpstr>
      <vt:lpstr>Prove that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INTRODUCTION TO TRIGONOMETRY</dc:title>
  <dc:creator>M S Rathor</dc:creator>
  <cp:lastModifiedBy>Raghavan</cp:lastModifiedBy>
  <cp:revision>5</cp:revision>
  <dcterms:created xsi:type="dcterms:W3CDTF">2020-07-28T13:43:42Z</dcterms:created>
  <dcterms:modified xsi:type="dcterms:W3CDTF">2020-07-30T06:59:03Z</dcterms:modified>
</cp:coreProperties>
</file>