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3D985B-D88B-442F-BC08-3FD2E68F8749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A51053-F4B3-48E6-AED4-9DE03B99B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909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sin²</a:t>
            </a:r>
            <a:r>
              <a:rPr lang="el-GR" altLang="en-US" smtClean="0"/>
              <a:t>θ</a:t>
            </a:r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0EB3F81-0C9F-4418-BC39-E6B34878AA0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27442CE-23D4-4E72-83E8-F1637413D909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CCD7B-075E-4347-8AC5-AD8B80FA6F35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t>7/30/2020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951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7BAA8-4DD2-40BE-8EDE-BB158D65239D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t>7/30/2020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145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16D36-61CA-454D-B897-ACA05B1DC992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t>7/30/2020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80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DBFCC7-559B-4DDB-8E04-C690202B5F05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t>7/30/2020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F0B43-2166-4A2B-A0EE-D45EA1FC2974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073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4B002-9DC6-4284-9F1F-C5D40CB0A573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t>7/30/2020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669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9CFC4-7BAD-4EA8-A62C-BA92B6B56F4B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t>7/30/2020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65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5963-7E3E-408E-BF22-B8D48B6DAC32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t>7/30/2020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794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A126F-4BBB-4E45-980E-5C585EEB8D46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t>7/30/2020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317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80544-BAB7-4958-99BE-C17E755569FB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t>7/30/2020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141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56541-9198-4655-A59E-3DC5EDCB611B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t>7/30/2020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718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6D04D-28AC-4EA9-B42D-0E619DC51A75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t>7/30/2020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246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7271E-E47C-4300-9F83-5E204B2F2CE2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t>7/30/2020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848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294558-1DA6-416B-AAF9-1452427738A8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t>7/30/2020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59123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304800" y="685800"/>
            <a:ext cx="8534400" cy="1927225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/>
              <a:t>INTRODUCTION TO </a:t>
            </a:r>
            <a:r>
              <a:rPr lang="en-US" altLang="en-US" dirty="0" smtClean="0"/>
              <a:t>TRIGONOMETRY</a:t>
            </a:r>
          </a:p>
        </p:txBody>
      </p:sp>
      <p:sp>
        <p:nvSpPr>
          <p:cNvPr id="3075" name="Rectangle 1"/>
          <p:cNvSpPr>
            <a:spLocks noChangeArrowheads="1"/>
          </p:cNvSpPr>
          <p:nvPr/>
        </p:nvSpPr>
        <p:spPr bwMode="auto">
          <a:xfrm>
            <a:off x="2202873" y="2743200"/>
            <a:ext cx="48006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latin typeface="Arial" pitchFamily="34" charset="0"/>
              </a:rPr>
              <a:t>Module </a:t>
            </a:r>
            <a:r>
              <a:rPr lang="en-US" altLang="en-US" sz="4000" dirty="0" smtClean="0">
                <a:latin typeface="Arial" pitchFamily="34" charset="0"/>
              </a:rPr>
              <a:t>3 </a:t>
            </a:r>
            <a:r>
              <a:rPr lang="en-US" altLang="en-US" sz="4000" dirty="0">
                <a:latin typeface="Arial" pitchFamily="34" charset="0"/>
              </a:rPr>
              <a:t>of 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000" dirty="0">
              <a:latin typeface="Arial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000" dirty="0">
              <a:latin typeface="Arial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 smtClean="0">
                <a:latin typeface="Arial" pitchFamily="34" charset="0"/>
              </a:rPr>
              <a:t>  </a:t>
            </a:r>
            <a:r>
              <a:rPr lang="en-US" altLang="en-US" sz="3600" dirty="0" err="1" smtClean="0">
                <a:latin typeface="Arial" pitchFamily="34" charset="0"/>
              </a:rPr>
              <a:t>Ratna</a:t>
            </a:r>
            <a:r>
              <a:rPr lang="en-US" altLang="en-US" sz="3600" dirty="0" smtClean="0">
                <a:latin typeface="Arial" pitchFamily="34" charset="0"/>
              </a:rPr>
              <a:t> </a:t>
            </a:r>
            <a:r>
              <a:rPr lang="en-US" altLang="en-US" sz="3600" dirty="0">
                <a:latin typeface="Arial" pitchFamily="34" charset="0"/>
              </a:rPr>
              <a:t>Rathor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>
                <a:latin typeface="Arial" pitchFamily="34" charset="0"/>
              </a:rPr>
              <a:t>AECS 2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>
                <a:latin typeface="Arial" pitchFamily="34" charset="0"/>
              </a:rPr>
              <a:t>Mumbai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57523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525963"/>
          </a:xfrm>
        </p:spPr>
        <p:txBody>
          <a:bodyPr/>
          <a:lstStyle/>
          <a:p>
            <a:pPr marL="0" indent="0" algn="ctr" eaLnBrk="1" hangingPunct="1">
              <a:buFont typeface="Arial" pitchFamily="34" charset="0"/>
              <a:buNone/>
            </a:pPr>
            <a:r>
              <a:rPr lang="en-US" altLang="en-US" b="1" dirty="0" smtClean="0">
                <a:solidFill>
                  <a:srgbClr val="FF0000"/>
                </a:solidFill>
              </a:rPr>
              <a:t>           </a:t>
            </a:r>
          </a:p>
          <a:p>
            <a:pPr marL="0" indent="0" algn="ctr" eaLnBrk="1" hangingPunct="1">
              <a:buFont typeface="Arial" pitchFamily="34" charset="0"/>
              <a:buNone/>
            </a:pPr>
            <a:endParaRPr lang="en-US" altLang="en-US" sz="54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  <a:p>
            <a:pPr marL="0" indent="0" algn="ctr" eaLnBrk="1" hangingPunct="1">
              <a:buFont typeface="Arial" pitchFamily="34" charset="0"/>
              <a:buNone/>
            </a:pPr>
            <a:r>
              <a:rPr lang="en-US" altLang="en-US" sz="6600" b="1" dirty="0" smtClean="0">
                <a:solidFill>
                  <a:schemeClr val="bg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Trigonometric </a:t>
            </a:r>
            <a:r>
              <a:rPr lang="en-US" altLang="en-US" sz="6600" b="1" dirty="0">
                <a:solidFill>
                  <a:schemeClr val="bg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Identities</a:t>
            </a:r>
            <a:endParaRPr lang="en-US" altLang="en-US" sz="4400" b="1" dirty="0">
              <a:solidFill>
                <a:schemeClr val="bg2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91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49990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en-US" sz="2800" b="1" dirty="0">
                <a:solidFill>
                  <a:schemeClr val="bg2">
                    <a:lumMod val="50000"/>
                  </a:schemeClr>
                </a:solidFill>
              </a:rPr>
              <a:t>Trigonometric </a:t>
            </a:r>
            <a:r>
              <a:rPr lang="en-US" altLang="en-US" sz="2800" b="1" dirty="0" smtClean="0">
                <a:solidFill>
                  <a:schemeClr val="bg2">
                    <a:lumMod val="50000"/>
                  </a:schemeClr>
                </a:solidFill>
              </a:rPr>
              <a:t>Identities – Definition </a:t>
            </a:r>
            <a:endParaRPr lang="en-US" altLang="en-US" sz="2800" dirty="0" smtClean="0"/>
          </a:p>
          <a:p>
            <a:pPr>
              <a:buNone/>
            </a:pPr>
            <a:endParaRPr lang="en-US" altLang="en-US" sz="2800" dirty="0"/>
          </a:p>
          <a:p>
            <a:pPr algn="just">
              <a:buNone/>
            </a:pPr>
            <a:r>
              <a:rPr lang="en-US" altLang="en-US" sz="2800" dirty="0" smtClean="0"/>
              <a:t>   An </a:t>
            </a:r>
            <a:r>
              <a:rPr lang="en-US" altLang="en-US" sz="2800" dirty="0"/>
              <a:t>equation involving trigonometric ratios of an angle </a:t>
            </a:r>
            <a:r>
              <a:rPr lang="az-Cyrl-AZ" altLang="en-US" sz="2800" dirty="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Ө</a:t>
            </a:r>
            <a:r>
              <a:rPr lang="en-US" altLang="en-US" sz="2800" dirty="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 is said to be a </a:t>
            </a:r>
            <a:r>
              <a:rPr lang="en-US" altLang="en-US" sz="2800" dirty="0" smtClean="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trigonometric identity </a:t>
            </a:r>
            <a:r>
              <a:rPr lang="en-US" altLang="en-US" sz="2800" dirty="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,if the LHS of the equation = RHS of the equation for all values of </a:t>
            </a:r>
            <a:r>
              <a:rPr lang="az-Cyrl-AZ" altLang="en-US" sz="2800" dirty="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Ө</a:t>
            </a:r>
            <a:r>
              <a:rPr lang="en-US" altLang="en-US" sz="2800" dirty="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.</a:t>
            </a:r>
            <a:endParaRPr lang="en-US" altLang="en-US" sz="2800" dirty="0"/>
          </a:p>
          <a:p>
            <a:pPr eaLnBrk="1" hangingPunct="1">
              <a:buFontTx/>
              <a:buNone/>
            </a:pPr>
            <a:endParaRPr lang="en-US" altLang="en-US" sz="2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78802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6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232" y="5105398"/>
            <a:ext cx="3143964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361" y="1205345"/>
            <a:ext cx="7162800" cy="405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4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258169"/>
            <a:ext cx="2906713" cy="2970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90784" y="3034115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endParaRPr lang="en-US" sz="1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" y="855928"/>
            <a:ext cx="67715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rgbClr val="DBF5F9">
                    <a:lumMod val="50000"/>
                  </a:srgbClr>
                </a:solidFill>
              </a:rPr>
              <a:t>Trigonometric Identities – Derivation</a:t>
            </a:r>
            <a:endParaRPr lang="en-US" altLang="en-US" sz="280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96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32423" y="1728767"/>
                <a:ext cx="6763971" cy="4957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prstClr val="black"/>
                    </a:solidFill>
                    <a:latin typeface="Calibri"/>
                  </a:rPr>
                  <a:t>On dividing the first identity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𝐶𝑜𝑠</m:t>
                        </m:r>
                      </m:e>
                      <m:sup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Ɵ, 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𝑤𝑒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𝑔𝑒𝑡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endParaRPr lang="en-US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423" y="1728767"/>
                <a:ext cx="6763971" cy="495713"/>
              </a:xfrm>
              <a:prstGeom prst="rect">
                <a:avLst/>
              </a:prstGeom>
              <a:blipFill rotWithShape="1">
                <a:blip r:embed="rId3"/>
                <a:stretch>
                  <a:fillRect l="-1351" t="-2469" b="-28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765044" y="1142999"/>
                <a:ext cx="6731350" cy="4957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solidFill>
                              <a:srgbClr val="0F6FC6">
                                <a:lumMod val="75000"/>
                              </a:srgbClr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2400" b="1" i="1">
                            <a:solidFill>
                              <a:srgbClr val="0F6FC6">
                                <a:lumMod val="75000"/>
                              </a:srgbClr>
                            </a:solidFill>
                            <a:latin typeface="Cambria Math"/>
                            <a:ea typeface="Cambria Math"/>
                          </a:rPr>
                          <m:t>𝑪𝒐𝒔</m:t>
                        </m:r>
                      </m:e>
                      <m:sup>
                        <m:r>
                          <a:rPr lang="en-US" sz="2400" b="1" i="1">
                            <a:solidFill>
                              <a:srgbClr val="0F6FC6">
                                <a:lumMod val="75000"/>
                              </a:srgbClr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  <m:r>
                      <a:rPr lang="el-GR" sz="2400" b="1" i="1">
                        <a:solidFill>
                          <a:srgbClr val="0F6FC6">
                            <a:lumMod val="75000"/>
                          </a:srgbClr>
                        </a:solidFill>
                        <a:latin typeface="Cambria Math"/>
                        <a:ea typeface="Cambria Math"/>
                      </a:rPr>
                      <m:t>𝜽</m:t>
                    </m:r>
                    <m:r>
                      <a:rPr lang="en-US" sz="2400" b="1" i="1">
                        <a:solidFill>
                          <a:srgbClr val="0F6FC6">
                            <a:lumMod val="75000"/>
                          </a:srgbClr>
                        </a:solidFill>
                        <a:latin typeface="Cambria Math"/>
                        <a:ea typeface="Cambria Math"/>
                      </a:rPr>
                      <m:t>+</m:t>
                    </m:r>
                    <m:r>
                      <a:rPr lang="en-US" sz="2400" b="1" i="1">
                        <a:solidFill>
                          <a:srgbClr val="0F6FC6">
                            <a:lumMod val="75000"/>
                          </a:srgbClr>
                        </a:solidFill>
                        <a:latin typeface="Cambria Math"/>
                        <a:ea typeface="Cambria Math"/>
                      </a:rPr>
                      <m:t>𝑺𝒊𝒏</m:t>
                    </m:r>
                    <m:r>
                      <a:rPr lang="en-US" sz="2400" b="1" i="1">
                        <a:solidFill>
                          <a:srgbClr val="0F6FC6">
                            <a:lumMod val="75000"/>
                          </a:srgbClr>
                        </a:solidFill>
                        <a:latin typeface="Cambria Math"/>
                        <a:ea typeface="Cambria Math"/>
                      </a:rPr>
                      <m:t>²</m:t>
                    </m:r>
                    <m:r>
                      <a:rPr lang="el-GR" sz="2400" b="1" i="1">
                        <a:solidFill>
                          <a:srgbClr val="0F6FC6">
                            <a:lumMod val="75000"/>
                          </a:srgbClr>
                        </a:solidFill>
                        <a:latin typeface="Cambria Math"/>
                        <a:ea typeface="Cambria Math"/>
                      </a:rPr>
                      <m:t>𝜽</m:t>
                    </m:r>
                  </m:oMath>
                </a14:m>
                <a:r>
                  <a:rPr lang="en-US" sz="2400" b="1" dirty="0">
                    <a:solidFill>
                      <a:srgbClr val="0F6FC6">
                        <a:lumMod val="75000"/>
                      </a:srgbClr>
                    </a:solidFill>
                    <a:latin typeface="Calibri"/>
                  </a:rPr>
                  <a:t> = 1			( 0</a:t>
                </a:r>
                <a:r>
                  <a:rPr lang="en-US" sz="2400" b="1" dirty="0">
                    <a:solidFill>
                      <a:srgbClr val="0F6FC6">
                        <a:lumMod val="75000"/>
                      </a:srgbClr>
                    </a:solidFill>
                    <a:latin typeface="Cambria Math"/>
                    <a:ea typeface="Cambria Math"/>
                  </a:rPr>
                  <a:t>°</a:t>
                </a:r>
                <a:r>
                  <a:rPr lang="en-US" sz="2400" b="1" dirty="0">
                    <a:solidFill>
                      <a:srgbClr val="0F6FC6">
                        <a:lumMod val="75000"/>
                      </a:srgbClr>
                    </a:solidFill>
                    <a:latin typeface="Calibri"/>
                  </a:rPr>
                  <a:t> ≤ </a:t>
                </a:r>
                <a:r>
                  <a:rPr lang="en-US" sz="2400" b="1" dirty="0">
                    <a:solidFill>
                      <a:srgbClr val="0F6FC6">
                        <a:lumMod val="75000"/>
                      </a:srgbClr>
                    </a:solidFill>
                    <a:latin typeface="Cambria Math"/>
                    <a:ea typeface="Cambria Math"/>
                  </a:rPr>
                  <a:t>Ɵ </a:t>
                </a:r>
                <a:r>
                  <a:rPr lang="en-US" sz="2400" b="1" dirty="0">
                    <a:solidFill>
                      <a:srgbClr val="0F6FC6">
                        <a:lumMod val="75000"/>
                      </a:srgbClr>
                    </a:solidFill>
                  </a:rPr>
                  <a:t>≤ </a:t>
                </a:r>
                <a:r>
                  <a:rPr lang="en-US" sz="2400" b="1" dirty="0">
                    <a:solidFill>
                      <a:srgbClr val="0F6FC6">
                        <a:lumMod val="75000"/>
                      </a:srgbClr>
                    </a:solidFill>
                    <a:latin typeface="Cambria Math"/>
                    <a:ea typeface="Cambria Math"/>
                  </a:rPr>
                  <a:t>90°)</a:t>
                </a:r>
                <a:r>
                  <a:rPr lang="en-US" sz="2400" b="1" dirty="0">
                    <a:solidFill>
                      <a:srgbClr val="0F6FC6">
                        <a:lumMod val="75000"/>
                      </a:srgbClr>
                    </a:solidFill>
                    <a:latin typeface="Calibri"/>
                  </a:rPr>
                  <a:t>	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044" y="1142999"/>
                <a:ext cx="6731350" cy="495713"/>
              </a:xfrm>
              <a:prstGeom prst="rect">
                <a:avLst/>
              </a:prstGeom>
              <a:blipFill rotWithShape="1">
                <a:blip r:embed="rId4"/>
                <a:stretch>
                  <a:fillRect t="-3659" b="-268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797664" y="2286000"/>
                <a:ext cx="6698729" cy="4700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0F6FC6">
                            <a:lumMod val="75000"/>
                          </a:srgbClr>
                        </a:solidFill>
                        <a:latin typeface="Cambria Math"/>
                        <a:ea typeface="Cambria Math"/>
                      </a:rPr>
                      <m:t>𝟏</m:t>
                    </m:r>
                    <m:r>
                      <a:rPr lang="en-US" sz="2400" b="1" i="1">
                        <a:solidFill>
                          <a:srgbClr val="0F6FC6">
                            <a:lumMod val="75000"/>
                          </a:srgbClr>
                        </a:solidFill>
                        <a:latin typeface="Cambria Math"/>
                        <a:ea typeface="Cambria Math"/>
                      </a:rPr>
                      <m:t>+</m:t>
                    </m:r>
                    <m:r>
                      <a:rPr lang="en-US" sz="2400" b="1" i="1">
                        <a:solidFill>
                          <a:srgbClr val="0F6FC6">
                            <a:lumMod val="75000"/>
                          </a:srgbClr>
                        </a:solidFill>
                        <a:latin typeface="Cambria Math"/>
                        <a:ea typeface="Cambria Math"/>
                      </a:rPr>
                      <m:t>𝑻𝒂𝒏</m:t>
                    </m:r>
                    <m:r>
                      <a:rPr lang="en-US" sz="2400" b="1" i="1">
                        <a:solidFill>
                          <a:srgbClr val="0F6FC6">
                            <a:lumMod val="75000"/>
                          </a:srgbClr>
                        </a:solidFill>
                        <a:latin typeface="Cambria Math"/>
                        <a:ea typeface="Cambria Math"/>
                      </a:rPr>
                      <m:t>²</m:t>
                    </m:r>
                    <m:r>
                      <a:rPr lang="el-GR" sz="2400" b="1" i="1">
                        <a:solidFill>
                          <a:srgbClr val="0F6FC6">
                            <a:lumMod val="75000"/>
                          </a:srgbClr>
                        </a:solidFill>
                        <a:latin typeface="Cambria Math"/>
                        <a:ea typeface="Cambria Math"/>
                      </a:rPr>
                      <m:t>𝜽</m:t>
                    </m:r>
                  </m:oMath>
                </a14:m>
                <a:r>
                  <a:rPr lang="en-US" sz="2400" b="1" dirty="0">
                    <a:solidFill>
                      <a:srgbClr val="0F6FC6">
                        <a:lumMod val="75000"/>
                      </a:srgbClr>
                    </a:solidFill>
                    <a:latin typeface="Calibri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solidFill>
                              <a:srgbClr val="0F6FC6">
                                <a:lumMod val="75000"/>
                              </a:srgbClr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2400" b="1" i="1">
                            <a:solidFill>
                              <a:srgbClr val="0F6FC6">
                                <a:lumMod val="75000"/>
                              </a:srgbClr>
                            </a:solidFill>
                            <a:latin typeface="Cambria Math"/>
                            <a:ea typeface="Cambria Math"/>
                          </a:rPr>
                          <m:t>𝑺𝒆𝒄</m:t>
                        </m:r>
                      </m:e>
                      <m:sup>
                        <m:r>
                          <a:rPr lang="en-US" sz="2400" b="1" i="1">
                            <a:solidFill>
                              <a:srgbClr val="0F6FC6">
                                <a:lumMod val="75000"/>
                              </a:srgbClr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  <m:r>
                      <a:rPr lang="el-GR" sz="2400" b="1" i="1">
                        <a:solidFill>
                          <a:srgbClr val="0F6FC6">
                            <a:lumMod val="75000"/>
                          </a:srgbClr>
                        </a:solidFill>
                        <a:latin typeface="Cambria Math"/>
                        <a:ea typeface="Cambria Math"/>
                      </a:rPr>
                      <m:t>𝜽</m:t>
                    </m:r>
                  </m:oMath>
                </a14:m>
                <a:r>
                  <a:rPr lang="en-US" sz="2400" b="1" dirty="0">
                    <a:solidFill>
                      <a:srgbClr val="0F6FC6">
                        <a:lumMod val="75000"/>
                      </a:srgbClr>
                    </a:solidFill>
                    <a:latin typeface="Calibri"/>
                  </a:rPr>
                  <a:t>			( 0° ≤ Ɵ &lt; 90°)</a:t>
                </a: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664" y="2286000"/>
                <a:ext cx="6698729" cy="470000"/>
              </a:xfrm>
              <a:prstGeom prst="rect">
                <a:avLst/>
              </a:prstGeom>
              <a:blipFill rotWithShape="1">
                <a:blip r:embed="rId5"/>
                <a:stretch>
                  <a:fillRect l="-273" t="-7792" b="-29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797666" y="3581400"/>
                <a:ext cx="6698728" cy="4700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0F6FC6">
                            <a:lumMod val="75000"/>
                          </a:srgbClr>
                        </a:solidFill>
                        <a:latin typeface="Cambria Math"/>
                        <a:ea typeface="Cambria Math"/>
                      </a:rPr>
                      <m:t>𝟏</m:t>
                    </m:r>
                    <m:r>
                      <a:rPr lang="en-US" sz="2400" b="1" i="1">
                        <a:solidFill>
                          <a:srgbClr val="0F6FC6">
                            <a:lumMod val="75000"/>
                          </a:srgbClr>
                        </a:solidFill>
                        <a:latin typeface="Cambria Math"/>
                        <a:ea typeface="Cambria Math"/>
                      </a:rPr>
                      <m:t>+</m:t>
                    </m:r>
                    <m:r>
                      <a:rPr lang="en-US" sz="2400" b="1" i="1">
                        <a:solidFill>
                          <a:srgbClr val="0F6FC6">
                            <a:lumMod val="75000"/>
                          </a:srgbClr>
                        </a:solidFill>
                        <a:latin typeface="Cambria Math"/>
                        <a:ea typeface="Cambria Math"/>
                      </a:rPr>
                      <m:t>𝑪𝒐𝒕</m:t>
                    </m:r>
                    <m:r>
                      <a:rPr lang="en-US" sz="2400" b="1" i="1">
                        <a:solidFill>
                          <a:srgbClr val="0F6FC6">
                            <a:lumMod val="75000"/>
                          </a:srgbClr>
                        </a:solidFill>
                        <a:latin typeface="Cambria Math"/>
                        <a:ea typeface="Cambria Math"/>
                      </a:rPr>
                      <m:t>²</m:t>
                    </m:r>
                    <m:r>
                      <a:rPr lang="el-GR" sz="2400" b="1" i="1">
                        <a:solidFill>
                          <a:srgbClr val="0F6FC6">
                            <a:lumMod val="75000"/>
                          </a:srgbClr>
                        </a:solidFill>
                        <a:latin typeface="Cambria Math"/>
                        <a:ea typeface="Cambria Math"/>
                      </a:rPr>
                      <m:t>𝜽</m:t>
                    </m:r>
                  </m:oMath>
                </a14:m>
                <a:r>
                  <a:rPr lang="en-US" sz="2400" b="1" dirty="0">
                    <a:solidFill>
                      <a:srgbClr val="0F6FC6">
                        <a:lumMod val="75000"/>
                      </a:srgbClr>
                    </a:solidFill>
                    <a:latin typeface="Calibri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solidFill>
                              <a:srgbClr val="0F6FC6">
                                <a:lumMod val="75000"/>
                              </a:srgbClr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2400" b="1" i="1">
                            <a:solidFill>
                              <a:srgbClr val="0F6FC6">
                                <a:lumMod val="75000"/>
                              </a:srgbClr>
                            </a:solidFill>
                            <a:latin typeface="Cambria Math"/>
                            <a:ea typeface="Cambria Math"/>
                          </a:rPr>
                          <m:t>𝑪𝒐𝒔𝒆𝒄</m:t>
                        </m:r>
                      </m:e>
                      <m:sup>
                        <m:r>
                          <a:rPr lang="en-US" sz="2400" b="1" i="1">
                            <a:solidFill>
                              <a:srgbClr val="0F6FC6">
                                <a:lumMod val="75000"/>
                              </a:srgbClr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  <m:r>
                      <a:rPr lang="el-GR" sz="2400" b="1" i="1">
                        <a:solidFill>
                          <a:srgbClr val="0F6FC6">
                            <a:lumMod val="75000"/>
                          </a:srgbClr>
                        </a:solidFill>
                        <a:latin typeface="Cambria Math"/>
                        <a:ea typeface="Cambria Math"/>
                      </a:rPr>
                      <m:t>𝜽</m:t>
                    </m:r>
                  </m:oMath>
                </a14:m>
                <a:r>
                  <a:rPr lang="en-US" sz="2400" b="1" dirty="0">
                    <a:solidFill>
                      <a:srgbClr val="0F6FC6">
                        <a:lumMod val="75000"/>
                      </a:srgbClr>
                    </a:solidFill>
                    <a:latin typeface="Calibri"/>
                  </a:rPr>
                  <a:t>		( 0° &lt; Ɵ ≤ 90°)</a:t>
                </a: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666" y="3581400"/>
                <a:ext cx="6698728" cy="470000"/>
              </a:xfrm>
              <a:prstGeom prst="rect">
                <a:avLst/>
              </a:prstGeom>
              <a:blipFill rotWithShape="1">
                <a:blip r:embed="rId6"/>
                <a:stretch>
                  <a:fillRect l="-273" t="-7792" b="-2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97665" y="2895600"/>
                <a:ext cx="6851129" cy="470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prstClr val="black"/>
                    </a:solidFill>
                    <a:latin typeface="Calibri"/>
                  </a:rPr>
                  <a:t>On dividing the first identity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𝑆𝑖𝑛</m:t>
                        </m:r>
                      </m:e>
                      <m:sup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Ɵ, 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𝑤𝑒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𝑔𝑒𝑡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endParaRPr lang="en-US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665" y="2895600"/>
                <a:ext cx="6851129" cy="470000"/>
              </a:xfrm>
              <a:prstGeom prst="rect">
                <a:avLst/>
              </a:prstGeom>
              <a:blipFill rotWithShape="1">
                <a:blip r:embed="rId7"/>
                <a:stretch>
                  <a:fillRect l="-1423" t="-7792" b="-29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5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29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altLang="en-US" sz="4800" b="1" dirty="0">
                <a:solidFill>
                  <a:schemeClr val="bg2">
                    <a:lumMod val="50000"/>
                  </a:schemeClr>
                </a:solidFill>
              </a:rPr>
              <a:t>Basic Trigonometric Identities</a:t>
            </a:r>
          </a:p>
        </p:txBody>
      </p:sp>
      <p:graphicFrame>
        <p:nvGraphicFramePr>
          <p:cNvPr id="24631" name="Group 55"/>
          <p:cNvGraphicFramePr>
            <a:graphicFrameLocks noGrp="1"/>
          </p:cNvGraphicFramePr>
          <p:nvPr>
            <p:ph type="tbl" idx="1"/>
          </p:nvPr>
        </p:nvGraphicFramePr>
        <p:xfrm>
          <a:off x="566738" y="1773238"/>
          <a:ext cx="8001000" cy="4322763"/>
        </p:xfrm>
        <a:graphic>
          <a:graphicData uri="http://schemas.openxmlformats.org/drawingml/2006/table">
            <a:tbl>
              <a:tblPr/>
              <a:tblGrid>
                <a:gridCol w="2938462"/>
                <a:gridCol w="5062538"/>
              </a:tblGrid>
              <a:tr h="763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Basic Identity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Alternative Forms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6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9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7908" name="Picture 2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819400"/>
            <a:ext cx="2590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909" name="Picture 2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038600"/>
            <a:ext cx="25146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910" name="Picture 2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197475"/>
            <a:ext cx="25146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911" name="Picture 2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590800"/>
            <a:ext cx="2576513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912" name="Picture 29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124200"/>
            <a:ext cx="25146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913" name="Picture 30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822700"/>
            <a:ext cx="25146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914" name="Picture 31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327525"/>
            <a:ext cx="26479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915" name="Picture 3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956175"/>
            <a:ext cx="2576513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916" name="Picture 34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4888" y="5505450"/>
            <a:ext cx="2500312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0F0B43-2166-4A2B-A0EE-D45EA1FC2974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6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756981"/>
      </p:ext>
    </p:extLst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65532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2800" b="1" u="sng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(1 </a:t>
            </a:r>
            <a:r>
              <a:rPr lang="en-US" sz="2800" b="1" u="sng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– </a:t>
            </a:r>
            <a:r>
              <a:rPr lang="en-US" sz="2800" b="1" u="sng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Cos</a:t>
            </a:r>
            <a:r>
              <a:rPr lang="en-US" sz="2800" b="1" u="sng" baseline="300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2</a:t>
            </a:r>
            <a:r>
              <a:rPr lang="en-US" sz="2800" b="1" u="sng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 A) </a:t>
            </a:r>
            <a:r>
              <a:rPr lang="en-US" sz="2800" b="1" u="sng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Cosec</a:t>
            </a:r>
            <a:r>
              <a:rPr lang="en-US" sz="2800" b="1" u="sng" baseline="300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2</a:t>
            </a:r>
            <a:r>
              <a:rPr lang="en-US" sz="2800" b="1" u="sng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 A = </a:t>
            </a:r>
            <a:r>
              <a:rPr lang="en-US" sz="2800" b="1" u="sng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1</a:t>
            </a:r>
          </a:p>
          <a:p>
            <a:pPr marL="0" indent="0">
              <a:buNone/>
              <a:defRPr/>
            </a:pPr>
            <a:r>
              <a:rPr lang="en-US" sz="2800" dirty="0">
                <a:latin typeface="+mj-lt"/>
              </a:rPr>
              <a:t/>
            </a:r>
            <a:br>
              <a:rPr lang="en-US" sz="2800" dirty="0">
                <a:latin typeface="+mj-lt"/>
              </a:rPr>
            </a:br>
            <a:r>
              <a:rPr lang="en-US" sz="2400" dirty="0">
                <a:latin typeface="+mj-lt"/>
              </a:rPr>
              <a:t>Solution</a:t>
            </a:r>
            <a:r>
              <a:rPr lang="en-US" sz="2400" dirty="0" smtClean="0">
                <a:latin typeface="+mj-lt"/>
              </a:rPr>
              <a:t>:</a:t>
            </a:r>
            <a:r>
              <a:rPr lang="en-US" sz="2400" dirty="0">
                <a:latin typeface="+mj-lt"/>
              </a:rPr>
              <a:t/>
            </a:r>
            <a:br>
              <a:rPr lang="en-US" sz="2400" dirty="0">
                <a:latin typeface="+mj-lt"/>
              </a:rPr>
            </a:br>
            <a:r>
              <a:rPr lang="en-US" sz="2400" dirty="0" smtClean="0">
                <a:latin typeface="+mj-lt"/>
              </a:rPr>
              <a:t>Taking L.H.S.,</a:t>
            </a:r>
          </a:p>
          <a:p>
            <a:pPr marL="0" indent="0">
              <a:buNone/>
              <a:defRPr/>
            </a:pPr>
            <a:r>
              <a:rPr lang="en-US" sz="2400" dirty="0" smtClean="0">
                <a:latin typeface="+mj-lt"/>
              </a:rPr>
              <a:t>(</a:t>
            </a:r>
            <a:r>
              <a:rPr lang="en-US" sz="2400" dirty="0">
                <a:latin typeface="+mj-lt"/>
              </a:rPr>
              <a:t>1 – </a:t>
            </a:r>
            <a:r>
              <a:rPr lang="en-US" sz="2400" dirty="0" smtClean="0">
                <a:latin typeface="+mj-lt"/>
              </a:rPr>
              <a:t>Cos</a:t>
            </a:r>
            <a:r>
              <a:rPr lang="en-US" sz="2400" baseline="30000" dirty="0" smtClean="0">
                <a:latin typeface="+mj-lt"/>
              </a:rPr>
              <a:t>2</a:t>
            </a:r>
            <a:r>
              <a:rPr lang="en-US" sz="2400" dirty="0">
                <a:latin typeface="+mj-lt"/>
              </a:rPr>
              <a:t> A) </a:t>
            </a:r>
            <a:r>
              <a:rPr lang="en-US" sz="2400" dirty="0" smtClean="0">
                <a:latin typeface="+mj-lt"/>
              </a:rPr>
              <a:t>Cosec</a:t>
            </a:r>
            <a:r>
              <a:rPr lang="en-US" sz="2400" baseline="30000" dirty="0" smtClean="0">
                <a:latin typeface="+mj-lt"/>
              </a:rPr>
              <a:t>2</a:t>
            </a:r>
            <a:r>
              <a:rPr lang="en-US" sz="2400" dirty="0">
                <a:latin typeface="+mj-lt"/>
              </a:rPr>
              <a:t> </a:t>
            </a:r>
            <a:r>
              <a:rPr lang="en-US" sz="2400" dirty="0" smtClean="0">
                <a:latin typeface="+mj-lt"/>
              </a:rPr>
              <a:t>A</a:t>
            </a:r>
          </a:p>
          <a:p>
            <a:pPr marL="0" indent="0">
              <a:buFont typeface="Arial" pitchFamily="34" charset="0"/>
              <a:buNone/>
              <a:defRPr/>
            </a:pPr>
            <a:r>
              <a:rPr lang="en-US" sz="2400" dirty="0" smtClean="0">
                <a:latin typeface="+mj-lt"/>
              </a:rPr>
              <a:t>= Sin</a:t>
            </a:r>
            <a:r>
              <a:rPr lang="en-US" sz="2400" baseline="30000" dirty="0" smtClean="0">
                <a:latin typeface="+mj-lt"/>
              </a:rPr>
              <a:t>2</a:t>
            </a:r>
            <a:r>
              <a:rPr lang="en-US" sz="2400" dirty="0">
                <a:latin typeface="+mj-lt"/>
              </a:rPr>
              <a:t> </a:t>
            </a:r>
            <a:r>
              <a:rPr lang="en-US" sz="2400" dirty="0" smtClean="0">
                <a:latin typeface="+mj-lt"/>
              </a:rPr>
              <a:t>A Cosec</a:t>
            </a:r>
            <a:r>
              <a:rPr lang="en-US" sz="2400" baseline="30000" dirty="0" smtClean="0">
                <a:latin typeface="+mj-lt"/>
              </a:rPr>
              <a:t>2</a:t>
            </a:r>
            <a:r>
              <a:rPr lang="en-US" sz="2400" dirty="0">
                <a:latin typeface="+mj-lt"/>
              </a:rPr>
              <a:t> A </a:t>
            </a:r>
            <a:r>
              <a:rPr lang="en-US" sz="2400" dirty="0" smtClean="0">
                <a:latin typeface="+mj-lt"/>
              </a:rPr>
              <a:t>    </a:t>
            </a:r>
            <a:r>
              <a:rPr lang="en-US" sz="2400" dirty="0">
                <a:latin typeface="+mj-lt"/>
              </a:rPr>
              <a:t>(∵ 1 – </a:t>
            </a:r>
            <a:r>
              <a:rPr lang="en-US" sz="2400" dirty="0" smtClean="0">
                <a:latin typeface="+mj-lt"/>
              </a:rPr>
              <a:t>Cos</a:t>
            </a:r>
            <a:r>
              <a:rPr lang="en-US" sz="2400" baseline="30000" dirty="0" smtClean="0">
                <a:latin typeface="+mj-lt"/>
              </a:rPr>
              <a:t>2</a:t>
            </a:r>
            <a:r>
              <a:rPr lang="en-US" sz="2400" dirty="0">
                <a:latin typeface="+mj-lt"/>
              </a:rPr>
              <a:t> A = </a:t>
            </a:r>
            <a:r>
              <a:rPr lang="en-US" sz="2400" dirty="0" smtClean="0">
                <a:latin typeface="+mj-lt"/>
              </a:rPr>
              <a:t>Sin</a:t>
            </a:r>
            <a:r>
              <a:rPr lang="en-US" sz="2400" baseline="30000" dirty="0" smtClean="0">
                <a:latin typeface="+mj-lt"/>
              </a:rPr>
              <a:t>2</a:t>
            </a:r>
            <a:r>
              <a:rPr lang="en-US" sz="2400" dirty="0">
                <a:latin typeface="+mj-lt"/>
              </a:rPr>
              <a:t> A)</a:t>
            </a:r>
            <a:br>
              <a:rPr lang="en-US" sz="2400" dirty="0">
                <a:latin typeface="+mj-lt"/>
              </a:rPr>
            </a:br>
            <a:r>
              <a:rPr lang="en-US" sz="2400" dirty="0">
                <a:latin typeface="+mj-lt"/>
              </a:rPr>
              <a:t>= </a:t>
            </a:r>
            <a:r>
              <a:rPr lang="en-US" sz="2400" dirty="0" smtClean="0">
                <a:latin typeface="+mj-lt"/>
              </a:rPr>
              <a:t>(Sin </a:t>
            </a:r>
            <a:r>
              <a:rPr lang="en-US" sz="2400" dirty="0">
                <a:latin typeface="+mj-lt"/>
              </a:rPr>
              <a:t>A </a:t>
            </a:r>
            <a:r>
              <a:rPr lang="en-US" sz="2400" dirty="0" smtClean="0">
                <a:latin typeface="+mj-lt"/>
              </a:rPr>
              <a:t>Cosec </a:t>
            </a:r>
            <a:r>
              <a:rPr lang="en-US" sz="2400" dirty="0">
                <a:latin typeface="+mj-lt"/>
              </a:rPr>
              <a:t>A)</a:t>
            </a:r>
            <a:r>
              <a:rPr lang="en-US" sz="2400" baseline="30000" dirty="0">
                <a:latin typeface="+mj-lt"/>
              </a:rPr>
              <a:t>2</a:t>
            </a:r>
            <a:r>
              <a:rPr lang="en-US" sz="2400" dirty="0">
                <a:latin typeface="+mj-lt"/>
              </a:rPr>
              <a:t> = (l)</a:t>
            </a:r>
            <a:r>
              <a:rPr lang="en-US" sz="2400" baseline="30000" dirty="0">
                <a:latin typeface="+mj-lt"/>
              </a:rPr>
              <a:t>2</a:t>
            </a:r>
            <a:r>
              <a:rPr lang="en-US" sz="2400" dirty="0">
                <a:latin typeface="+mj-lt"/>
              </a:rPr>
              <a:t> = 1 </a:t>
            </a:r>
            <a:r>
              <a:rPr lang="en-US" sz="2400" dirty="0" smtClean="0">
                <a:latin typeface="+mj-lt"/>
              </a:rPr>
              <a:t> (∵ Cosec A = 1/ Sin A)</a:t>
            </a:r>
          </a:p>
          <a:p>
            <a:pPr marL="0" indent="0">
              <a:buFont typeface="Arial" pitchFamily="34" charset="0"/>
              <a:buNone/>
              <a:defRPr/>
            </a:pPr>
            <a:r>
              <a:rPr lang="en-US" sz="2400" dirty="0" smtClean="0">
                <a:latin typeface="+mj-lt"/>
              </a:rPr>
              <a:t>= </a:t>
            </a:r>
            <a:r>
              <a:rPr lang="en-US" sz="2400" dirty="0">
                <a:latin typeface="+mj-lt"/>
              </a:rPr>
              <a:t>R.H.S</a:t>
            </a:r>
            <a:r>
              <a:rPr lang="en-US" sz="2400" dirty="0" smtClean="0">
                <a:latin typeface="+mj-lt"/>
              </a:rPr>
              <a:t>.</a:t>
            </a:r>
          </a:p>
          <a:p>
            <a:pPr marL="0" indent="0">
              <a:buFont typeface="Arial" pitchFamily="34" charset="0"/>
              <a:buNone/>
              <a:defRPr/>
            </a:pPr>
            <a:r>
              <a:rPr lang="en-US" sz="2800" dirty="0">
                <a:latin typeface="+mj-lt"/>
              </a:rPr>
              <a:t> 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bg2">
                    <a:lumMod val="50000"/>
                  </a:schemeClr>
                </a:solidFill>
              </a:rPr>
              <a:t>Prove that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bg2">
                    <a:lumMod val="50000"/>
                  </a:schemeClr>
                </a:solidFill>
              </a:rPr>
              <a:t>Prove that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89120"/>
          </a:xfrm>
        </p:spPr>
        <p:txBody>
          <a:bodyPr/>
          <a:lstStyle/>
          <a:p>
            <a:pPr marL="0" indent="0">
              <a:buNone/>
            </a:pPr>
            <a:r>
              <a:rPr lang="en-US" sz="2800" b="1" u="sng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(</a:t>
            </a:r>
            <a:r>
              <a:rPr lang="en-US" sz="2800" b="1" u="sng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1 + Cot</a:t>
            </a:r>
            <a:r>
              <a:rPr lang="en-US" sz="2800" b="1" u="sng" baseline="30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2</a:t>
            </a:r>
            <a:r>
              <a:rPr lang="en-US" sz="2800" b="1" u="sng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 A) Sin</a:t>
            </a:r>
            <a:r>
              <a:rPr lang="en-US" sz="2800" b="1" u="sng" baseline="30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2</a:t>
            </a:r>
            <a:r>
              <a:rPr lang="en-US" sz="2800" b="1" u="sng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 A = </a:t>
            </a:r>
            <a:r>
              <a:rPr lang="en-US" sz="2800" b="1" u="sng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1</a:t>
            </a:r>
          </a:p>
          <a:p>
            <a:pPr marL="0" indent="0">
              <a:buNone/>
            </a:pPr>
            <a:r>
              <a:rPr lang="en-US" sz="2400" b="1" dirty="0" smtClean="0">
                <a:latin typeface="+mj-lt"/>
              </a:rPr>
              <a:t/>
            </a:r>
            <a:br>
              <a:rPr lang="en-US" sz="2400" b="1" dirty="0" smtClean="0">
                <a:latin typeface="+mj-lt"/>
              </a:rPr>
            </a:br>
            <a:r>
              <a:rPr lang="en-US" sz="2400" dirty="0">
                <a:latin typeface="+mj-lt"/>
              </a:rPr>
              <a:t>Solution:</a:t>
            </a:r>
            <a:br>
              <a:rPr lang="en-US" sz="2400" dirty="0">
                <a:latin typeface="+mj-lt"/>
              </a:rPr>
            </a:br>
            <a:r>
              <a:rPr lang="en-US" sz="2400" dirty="0">
                <a:latin typeface="+mj-lt"/>
              </a:rPr>
              <a:t>Taking L.H.S.,</a:t>
            </a:r>
          </a:p>
          <a:p>
            <a:pPr marL="0" indent="0">
              <a:buNone/>
            </a:pPr>
            <a:r>
              <a:rPr lang="en-US" sz="2400" dirty="0" smtClean="0">
                <a:latin typeface="+mj-lt"/>
              </a:rPr>
              <a:t>(1 + Cot</a:t>
            </a:r>
            <a:r>
              <a:rPr lang="en-US" sz="2400" baseline="30000" dirty="0" smtClean="0">
                <a:latin typeface="+mj-lt"/>
              </a:rPr>
              <a:t>2</a:t>
            </a:r>
            <a:r>
              <a:rPr lang="en-US" sz="2400" dirty="0" smtClean="0">
                <a:latin typeface="+mj-lt"/>
              </a:rPr>
              <a:t> A) (Sin</a:t>
            </a:r>
            <a:r>
              <a:rPr lang="en-US" sz="2400" baseline="30000" dirty="0" smtClean="0">
                <a:latin typeface="+mj-lt"/>
              </a:rPr>
              <a:t>2</a:t>
            </a:r>
            <a:r>
              <a:rPr lang="en-US" sz="2400" dirty="0" smtClean="0">
                <a:latin typeface="+mj-lt"/>
              </a:rPr>
              <a:t> A)</a:t>
            </a:r>
            <a:br>
              <a:rPr lang="en-US" sz="2400" dirty="0" smtClean="0">
                <a:latin typeface="+mj-lt"/>
              </a:rPr>
            </a:br>
            <a:r>
              <a:rPr lang="en-US" sz="2400" dirty="0" smtClean="0">
                <a:latin typeface="+mj-lt"/>
              </a:rPr>
              <a:t>= Cosec</a:t>
            </a:r>
            <a:r>
              <a:rPr lang="en-US" sz="2400" baseline="30000" dirty="0" smtClean="0">
                <a:latin typeface="+mj-lt"/>
              </a:rPr>
              <a:t>2</a:t>
            </a:r>
            <a:r>
              <a:rPr lang="en-US" sz="2400" dirty="0" smtClean="0">
                <a:latin typeface="+mj-lt"/>
              </a:rPr>
              <a:t> A Sin</a:t>
            </a:r>
            <a:r>
              <a:rPr lang="en-US" sz="2400" baseline="30000" dirty="0" smtClean="0">
                <a:latin typeface="+mj-lt"/>
              </a:rPr>
              <a:t>2</a:t>
            </a:r>
            <a:r>
              <a:rPr lang="en-US" sz="2400" dirty="0" smtClean="0">
                <a:latin typeface="+mj-lt"/>
              </a:rPr>
              <a:t> A     { ∵ 1 + Cot</a:t>
            </a:r>
            <a:r>
              <a:rPr lang="en-US" sz="2400" baseline="30000" dirty="0" smtClean="0">
                <a:latin typeface="+mj-lt"/>
              </a:rPr>
              <a:t>2</a:t>
            </a:r>
            <a:r>
              <a:rPr lang="en-US" sz="2400" dirty="0" smtClean="0">
                <a:latin typeface="+mj-lt"/>
              </a:rPr>
              <a:t> A = Cosec</a:t>
            </a:r>
            <a:r>
              <a:rPr lang="en-US" sz="2400" baseline="30000" dirty="0" smtClean="0">
                <a:latin typeface="+mj-lt"/>
              </a:rPr>
              <a:t>2</a:t>
            </a:r>
            <a:r>
              <a:rPr lang="en-US" sz="2400" dirty="0" smtClean="0">
                <a:latin typeface="+mj-lt"/>
              </a:rPr>
              <a:t> A}</a:t>
            </a:r>
            <a:br>
              <a:rPr lang="en-US" sz="2400" dirty="0" smtClean="0">
                <a:latin typeface="+mj-lt"/>
              </a:rPr>
            </a:br>
            <a:r>
              <a:rPr lang="en-US" sz="2400" dirty="0" smtClean="0">
                <a:latin typeface="+mj-lt"/>
              </a:rPr>
              <a:t>= [Cosec A Sin A]</a:t>
            </a:r>
            <a:r>
              <a:rPr lang="en-US" sz="2400" baseline="30000" dirty="0" smtClean="0">
                <a:latin typeface="+mj-lt"/>
              </a:rPr>
              <a:t>2</a:t>
            </a:r>
            <a:r>
              <a:rPr lang="en-US" sz="2400" dirty="0" smtClean="0">
                <a:latin typeface="+mj-lt"/>
              </a:rPr>
              <a:t/>
            </a:r>
            <a:br>
              <a:rPr lang="en-US" sz="2400" dirty="0" smtClean="0">
                <a:latin typeface="+mj-lt"/>
              </a:rPr>
            </a:br>
            <a:r>
              <a:rPr lang="en-US" sz="2400" dirty="0" smtClean="0">
                <a:latin typeface="+mj-lt"/>
              </a:rPr>
              <a:t>= (1)</a:t>
            </a:r>
            <a:r>
              <a:rPr lang="en-US" sz="2400" baseline="30000" dirty="0" smtClean="0">
                <a:latin typeface="+mj-lt"/>
              </a:rPr>
              <a:t>2</a:t>
            </a:r>
            <a:r>
              <a:rPr lang="en-US" sz="2400" dirty="0" smtClean="0">
                <a:latin typeface="+mj-lt"/>
              </a:rPr>
              <a:t>= 1 = R.H.S. ( ∵ Cosec A = 1/ Sin A) 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8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914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457200" y="2895600"/>
            <a:ext cx="8229600" cy="1143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en-US" sz="8000" b="1" dirty="0">
                <a:solidFill>
                  <a:schemeClr val="bg2">
                    <a:lumMod val="50000"/>
                  </a:schemeClr>
                </a:solidFill>
              </a:rPr>
              <a:t>THANK YOU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70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159</Words>
  <Application>Microsoft Office PowerPoint</Application>
  <PresentationFormat>On-screen Show (4:3)</PresentationFormat>
  <Paragraphs>47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   INTRODUCTION TO TRIGONOMETRY</vt:lpstr>
      <vt:lpstr>PowerPoint Presentation</vt:lpstr>
      <vt:lpstr>PowerPoint Presentation</vt:lpstr>
      <vt:lpstr>PowerPoint Presentation</vt:lpstr>
      <vt:lpstr>PowerPoint Presentation</vt:lpstr>
      <vt:lpstr>Basic Trigonometric Identities</vt:lpstr>
      <vt:lpstr>Prove that</vt:lpstr>
      <vt:lpstr>Prove that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INTRODUCTION TO TRIGONOMETRY</dc:title>
  <dc:creator>M S Rathor</dc:creator>
  <cp:lastModifiedBy>Raghavan</cp:lastModifiedBy>
  <cp:revision>5</cp:revision>
  <dcterms:created xsi:type="dcterms:W3CDTF">2020-07-28T13:43:42Z</dcterms:created>
  <dcterms:modified xsi:type="dcterms:W3CDTF">2020-07-30T06:59:03Z</dcterms:modified>
</cp:coreProperties>
</file>